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70" r:id="rId12"/>
    <p:sldId id="272" r:id="rId13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5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1011" y="1300785"/>
            <a:ext cx="9432803" cy="2509213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</a:rPr>
              <a:t>дезинфицирующие средства</a:t>
            </a:r>
            <a:endParaRPr lang="ru-RU" sz="72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807" y="3956538"/>
            <a:ext cx="2719392" cy="202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012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97280" y="703385"/>
            <a:ext cx="10180320" cy="58802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cap="non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Хранение  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ДС  допускается  только  в специально отведенных местах,  отвечающих  установленным  требованиям *,  в  оригинальной упаковке производителя отдельно от лекарственных препаратов, в местах, недоступных детям.</a:t>
            </a:r>
          </a:p>
          <a:p>
            <a:pPr marL="0" indent="0">
              <a:buNone/>
            </a:pPr>
            <a:r>
              <a:rPr lang="ru-RU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СП  3.5.1378-03  "Санитарно-эпидемиологические  требования к</a:t>
            </a:r>
          </a:p>
          <a:p>
            <a:pPr marL="0" indent="0">
              <a:buNone/>
            </a:pPr>
            <a:r>
              <a:rPr lang="ru-RU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   и    осуществлению    дезинфекционной    деятельности",</a:t>
            </a:r>
          </a:p>
          <a:p>
            <a:pPr marL="0" indent="0">
              <a:buNone/>
            </a:pPr>
            <a:r>
              <a:rPr lang="ru-RU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зарегистрировано в Минюсте России 19.06.2003, регистрационный N 4757.)</a:t>
            </a:r>
          </a:p>
          <a:p>
            <a:pPr marL="0" indent="0">
              <a:buNone/>
            </a:pPr>
            <a:endParaRPr lang="ru-RU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893" y="4639480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861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0"/>
            <a:ext cx="10364451" cy="102694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Первая помощь при отравлении дезинфицирующим средством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68812" y="1026943"/>
            <a:ext cx="11830930" cy="583105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 smtClean="0"/>
              <a:t>1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sz="2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появлении  признаков раздражения верхних дыхательных путей следует прекратить работу со средством.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 Пострадавшего немедленно вывести на свежий воздух или другое помещение, а помещение где произошло отравление проветрить.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 Рот и носоглотку прополоскать водой.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 В последующем назначить полоскание или </a:t>
            </a:r>
            <a:r>
              <a:rPr lang="ru-RU" sz="22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тепловлажные</a:t>
            </a:r>
            <a:r>
              <a:rPr lang="ru-RU" sz="2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ингаляции 2% р-ром гидрокарбонатом </a:t>
            </a:r>
            <a:r>
              <a:rPr lang="en-US" sz="2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(</a:t>
            </a:r>
            <a:r>
              <a:rPr lang="ru-RU" sz="2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сода). При необходимости обратиться к врачу (терапевт, лор).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 При попадании в желудок выпить несколько стаканов воды с 10-20 измельченными таблетками активированного угля.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200" cap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 Рвоту не вызывать!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200" cap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 Желудок не промывать!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 При попадании в глаза немедленно обильно промыть глаза под струей воды в течение 10-15 минут, закапать 30% р-ром </a:t>
            </a:r>
            <a:r>
              <a:rPr lang="ru-RU" sz="22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сульфацила</a:t>
            </a:r>
            <a:r>
              <a:rPr lang="ru-RU" sz="2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ru-RU" sz="2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(альбуцид) и обратиться к офтальмологу.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 При попадании на кожу немедленно смыть средство большим количеством воды и смазать кожу смягчающим средством (кремом)</a:t>
            </a:r>
            <a:endParaRPr lang="ru-RU" sz="22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1800" y="2225333"/>
            <a:ext cx="16002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569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82881"/>
            <a:ext cx="10364451" cy="1392701"/>
          </a:xfrm>
        </p:spPr>
        <p:txBody>
          <a:bodyPr/>
          <a:lstStyle/>
          <a:p>
            <a:r>
              <a:rPr lang="ru-RU" sz="4400" b="1" dirty="0">
                <a:solidFill>
                  <a:srgbClr val="C00000"/>
                </a:solidFill>
              </a:rPr>
              <a:t>Спасибо за внимание!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436098" y="1406770"/>
            <a:ext cx="11437034" cy="52542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cap="none" dirty="0" smtClean="0"/>
              <a:t>При работе с дезинфицирующими средствами необходимо соблюдать все меры предосторожности, включая применение </a:t>
            </a:r>
            <a:r>
              <a:rPr lang="ru-RU" sz="3600" b="1" cap="none" dirty="0" smtClean="0"/>
              <a:t>средств индивидуальной защиты (СИЗ)</a:t>
            </a:r>
            <a:r>
              <a:rPr lang="ru-RU" sz="3600" cap="none" dirty="0" smtClean="0"/>
              <a:t>, указанные в Инструкциях по применению.</a:t>
            </a:r>
          </a:p>
          <a:p>
            <a:pPr marL="0" indent="0">
              <a:buNone/>
            </a:pPr>
            <a:endParaRPr lang="ru-RU" sz="3600" cap="none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562" y="4220307"/>
            <a:ext cx="3499628" cy="24407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3977" y="4585779"/>
            <a:ext cx="2047280" cy="136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442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2799470"/>
            <a:ext cx="10363826" cy="3334043"/>
          </a:xfrm>
        </p:spPr>
        <p:txBody>
          <a:bodyPr/>
          <a:lstStyle/>
          <a:p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дезинфекции, </a:t>
            </a:r>
            <a:r>
              <a:rPr lang="ru-RU" sz="24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предстерилизационной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очистки, стерилизации,</a:t>
            </a:r>
          </a:p>
          <a:p>
            <a:pPr marL="0" indent="0">
              <a:buNone/>
            </a:pPr>
            <a:r>
              <a:rPr lang="ru-RU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езинсекции   и   дератизации   используются   химические,  физические</a:t>
            </a:r>
          </a:p>
          <a:p>
            <a:pPr marL="0" indent="0">
              <a:buNone/>
            </a:pPr>
            <a:r>
              <a:rPr lang="ru-RU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редства,   оборудование,   аппаратура   и  материалы,  разрешенные  к</a:t>
            </a:r>
          </a:p>
          <a:p>
            <a:pPr marL="0" indent="0">
              <a:buNone/>
            </a:pPr>
            <a:r>
              <a:rPr lang="ru-RU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рименению  в  ЛПО  в установленном в Российской </a:t>
            </a:r>
            <a:r>
              <a:rPr lang="ru-RU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едерации порядке, не</a:t>
            </a:r>
          </a:p>
          <a:p>
            <a:pPr marL="0" indent="0">
              <a:buNone/>
            </a:pPr>
            <a:r>
              <a:rPr lang="ru-RU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казывающие неблагоприятного воздействия на человека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7879" y="383549"/>
            <a:ext cx="1895616" cy="200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951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2700996"/>
            <a:ext cx="10363826" cy="3516923"/>
          </a:xfrm>
        </p:spPr>
        <p:txBody>
          <a:bodyPr>
            <a:normAutofit/>
          </a:bodyPr>
          <a:lstStyle/>
          <a:p>
            <a:r>
              <a:rPr lang="ru-RU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  проведения дезинфекционных и стерилизационных мероприятий ООМД 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(организации, оказывающие медицинскую деятельность) должны </a:t>
            </a:r>
            <a:r>
              <a:rPr lang="ru-RU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регулярно   обеспечиваться   моющими и дезинфицирующими    средствами    различного    назначения,    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кожными антисептиками</a:t>
            </a:r>
            <a:r>
              <a:rPr lang="ru-RU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 средствами   для  стерилизации  изделий  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медицинского назначения</a:t>
            </a:r>
            <a:r>
              <a:rPr lang="ru-RU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а  также  стерилизационными  упаковочными  материалами  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средствами </a:t>
            </a:r>
            <a:r>
              <a:rPr lang="ru-RU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 (в том числе химическими индикаторами).</a:t>
            </a:r>
          </a:p>
          <a:p>
            <a:endParaRPr lang="ru-RU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7677" y="367431"/>
            <a:ext cx="1896020" cy="199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16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Дезинфицирующие средства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химические соединения, используемые для уничтожения в окружающей среде возбудителей инфекционных болезней человека и животных.</a:t>
            </a:r>
            <a:endParaRPr lang="ru-RU" sz="28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812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239151"/>
            <a:ext cx="10364451" cy="1645921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Требования к дезинфицирующим средствам: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36098" y="1885071"/>
            <a:ext cx="10841502" cy="4797083"/>
          </a:xfrm>
        </p:spPr>
        <p:txBody>
          <a:bodyPr>
            <a:normAutofit/>
          </a:bodyPr>
          <a:lstStyle/>
          <a:p>
            <a:r>
              <a:rPr lang="ru-RU" b="1" dirty="0" smtClean="0"/>
              <a:t>Малая </a:t>
            </a:r>
            <a:r>
              <a:rPr lang="ru-RU" b="1" dirty="0"/>
              <a:t>токсичность;</a:t>
            </a:r>
          </a:p>
          <a:p>
            <a:r>
              <a:rPr lang="ru-RU" b="1" dirty="0"/>
              <a:t>хорошая растворимость в воде;</a:t>
            </a:r>
          </a:p>
          <a:p>
            <a:r>
              <a:rPr lang="ru-RU" b="1" dirty="0"/>
              <a:t>активность в небольших </a:t>
            </a:r>
            <a:r>
              <a:rPr lang="ru-RU" b="1" dirty="0" smtClean="0"/>
              <a:t> </a:t>
            </a:r>
            <a:r>
              <a:rPr lang="ru-RU" b="1" dirty="0"/>
              <a:t>концентрациях;</a:t>
            </a:r>
          </a:p>
          <a:p>
            <a:r>
              <a:rPr lang="ru-RU" b="1" dirty="0"/>
              <a:t>быстрота и широкий спектр действия</a:t>
            </a:r>
            <a:r>
              <a:rPr lang="ru-RU" b="1" dirty="0" smtClean="0"/>
              <a:t>;</a:t>
            </a:r>
          </a:p>
          <a:p>
            <a:r>
              <a:rPr lang="ru-RU" b="1" dirty="0"/>
              <a:t>стабильность при хранении</a:t>
            </a:r>
            <a:r>
              <a:rPr lang="ru-RU" b="1" dirty="0" smtClean="0"/>
              <a:t>;</a:t>
            </a:r>
            <a:endParaRPr lang="ru-RU" b="1" dirty="0"/>
          </a:p>
          <a:p>
            <a:r>
              <a:rPr lang="ru-RU" b="1" dirty="0"/>
              <a:t>отсутствие отрицательного влияния на обрабатываемые объекты (например, обесцвечивание);</a:t>
            </a:r>
          </a:p>
          <a:p>
            <a:r>
              <a:rPr lang="ru-RU" b="1" dirty="0" smtClean="0"/>
              <a:t>удобство </a:t>
            </a:r>
            <a:r>
              <a:rPr lang="ru-RU" b="1" dirty="0"/>
              <a:t>транспортирования</a:t>
            </a:r>
            <a:r>
              <a:rPr lang="ru-RU" b="1" dirty="0" smtClean="0"/>
              <a:t>;</a:t>
            </a:r>
          </a:p>
          <a:p>
            <a:r>
              <a:rPr lang="ru-RU" b="1" dirty="0" smtClean="0"/>
              <a:t>ДЛИТЕЛЬЛНОСТЬ СРОКА ГОДНОСТИ РАБОЧИХ РАСТВОРОВ</a:t>
            </a:r>
          </a:p>
          <a:p>
            <a:r>
              <a:rPr lang="ru-RU" b="1" dirty="0" smtClean="0"/>
              <a:t>НИЗКАЯ ЦЕНА И  Т.Д.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0984" y="2208627"/>
            <a:ext cx="2695575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050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463040"/>
            <a:ext cx="10363826" cy="50503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   выборе  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дезинфицирующих  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    необходимо   учитывать   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изготовителей   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изделий   медицинского   назначения,   применяемых   в организации, касающиеся воздействия конкретных дезинфекционных средств</a:t>
            </a:r>
          </a:p>
          <a:p>
            <a:pPr marL="0" indent="0">
              <a:buNone/>
            </a:pP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материалы этих изделий.</a:t>
            </a:r>
          </a:p>
          <a:p>
            <a:pPr marL="0" indent="0">
              <a:buNone/>
            </a:pPr>
            <a:endParaRPr lang="ru-RU" sz="28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0191" y="3988191"/>
            <a:ext cx="2719052" cy="203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595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C00000"/>
                </a:solidFill>
              </a:rPr>
              <a:t>Дезинфекта́нт</a:t>
            </a:r>
            <a:r>
              <a:rPr lang="ru-RU" b="1" dirty="0">
                <a:solidFill>
                  <a:srgbClr val="C00000"/>
                </a:solidFill>
              </a:rPr>
              <a:t> — агент, действующее вещество дезинфекции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0166" y="1983545"/>
            <a:ext cx="10930597" cy="47337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предупреждения возможного формирования резистентных к  </a:t>
            </a:r>
            <a:r>
              <a:rPr lang="ru-RU" sz="26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дезинфектантам</a:t>
            </a:r>
            <a:r>
              <a:rPr lang="ru-RU" sz="2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штаммов микроорганизмов следует проводить мониторинг устойчивости   госпитальных   штаммов  к  применяемым  дезинфицирующим средствам   с   последующей   их   ротацией  (последовательная  замена </a:t>
            </a:r>
            <a:r>
              <a:rPr lang="ru-RU" sz="26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дезинфектанта</a:t>
            </a:r>
            <a:r>
              <a:rPr lang="ru-RU" sz="2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из  одной  химической  группы на </a:t>
            </a:r>
            <a:r>
              <a:rPr lang="ru-RU" sz="26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дезинфектант</a:t>
            </a:r>
            <a:r>
              <a:rPr lang="ru-RU" sz="2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из другой химической группы) при необходимости.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384" y="5050301"/>
            <a:ext cx="1667022" cy="166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973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041010"/>
            <a:ext cx="10363826" cy="4750190"/>
          </a:xfrm>
        </p:spPr>
        <p:txBody>
          <a:bodyPr/>
          <a:lstStyle/>
          <a:p>
            <a:pPr marL="0" indent="0">
              <a:buNone/>
            </a:pP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  ООМД   должен   быть  не  менее  чем  месячный  запас</a:t>
            </a:r>
          </a:p>
          <a:p>
            <a:pPr marL="0" indent="0">
              <a:buNone/>
            </a:pPr>
            <a:r>
              <a:rPr lang="ru-RU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азнообразных  дезинфицирующих  средств  (ДС)  различного  химического состава и назначения в соответствии с расчетной потребностью.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8425" y="3706690"/>
            <a:ext cx="3110937" cy="195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220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266092"/>
            <a:ext cx="10363826" cy="5078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Емкости  с  дезинфицирующими,  моющими  и  стерилизующими средствами  должны  быть  снабжены  крышками,  иметь  четкие надписи с указанием   названия   дезинфицирующего  средства,  его  концентрации, назначения, даты приготовления рабочих растворов.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633" y="4198196"/>
            <a:ext cx="3303251" cy="186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79595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168</TotalTime>
  <Words>533</Words>
  <Application>Microsoft Office PowerPoint</Application>
  <PresentationFormat>Широкоэкранный</PresentationFormat>
  <Paragraphs>42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Times New Roman</vt:lpstr>
      <vt:lpstr>Tw Cen MT</vt:lpstr>
      <vt:lpstr>Капля</vt:lpstr>
      <vt:lpstr>дезинфицирующие средства</vt:lpstr>
      <vt:lpstr>Презентация PowerPoint</vt:lpstr>
      <vt:lpstr>Презентация PowerPoint</vt:lpstr>
      <vt:lpstr>Дезинфицирующие средства</vt:lpstr>
      <vt:lpstr>Требования к дезинфицирующим средствам:</vt:lpstr>
      <vt:lpstr>Презентация PowerPoint</vt:lpstr>
      <vt:lpstr>Дезинфекта́нт — агент, действующее вещество дезинфекции</vt:lpstr>
      <vt:lpstr>Презентация PowerPoint</vt:lpstr>
      <vt:lpstr>Презентация PowerPoint</vt:lpstr>
      <vt:lpstr>Презентация PowerPoint</vt:lpstr>
      <vt:lpstr>Первая помощь при отравлении дезинфицирующим средством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дезинфицирующие средства</dc:title>
  <dc:creator>Гриневич Анжелика Петровна</dc:creator>
  <cp:lastModifiedBy>Гриневич Анжелика Петровна</cp:lastModifiedBy>
  <cp:revision>15</cp:revision>
  <cp:lastPrinted>2019-02-04T10:06:23Z</cp:lastPrinted>
  <dcterms:created xsi:type="dcterms:W3CDTF">2019-02-04T07:34:30Z</dcterms:created>
  <dcterms:modified xsi:type="dcterms:W3CDTF">2019-02-08T09:49:33Z</dcterms:modified>
</cp:coreProperties>
</file>